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9" r:id="rId12"/>
    <p:sldId id="268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57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32" autoAdjust="0"/>
    <p:restoredTop sz="94660"/>
  </p:normalViewPr>
  <p:slideViewPr>
    <p:cSldViewPr snapToGrid="0" snapToObjects="1">
      <p:cViewPr>
        <p:scale>
          <a:sx n="100" d="100"/>
          <a:sy n="100" d="100"/>
        </p:scale>
        <p:origin x="-1760" y="-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273A8-792E-D644-8E42-0331557E8F54}" type="datetimeFigureOut">
              <a:rPr lang="en-US" smtClean="0"/>
              <a:t>8/9/19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0E79695-A026-EE4C-A4D4-DDF72520C32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273A8-792E-D644-8E42-0331557E8F54}" type="datetimeFigureOut">
              <a:rPr lang="en-US" smtClean="0"/>
              <a:t>8/9/19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79695-A026-EE4C-A4D4-DDF72520C3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273A8-792E-D644-8E42-0331557E8F54}" type="datetimeFigureOut">
              <a:rPr lang="en-US" smtClean="0"/>
              <a:t>8/9/19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79695-A026-EE4C-A4D4-DDF72520C3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273A8-792E-D644-8E42-0331557E8F54}" type="datetimeFigureOut">
              <a:rPr lang="en-US" smtClean="0"/>
              <a:t>8/9/19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79695-A026-EE4C-A4D4-DDF72520C3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273A8-792E-D644-8E42-0331557E8F54}" type="datetimeFigureOut">
              <a:rPr lang="en-US" smtClean="0"/>
              <a:t>8/9/19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79695-A026-EE4C-A4D4-DDF72520C32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273A8-792E-D644-8E42-0331557E8F54}" type="datetimeFigureOut">
              <a:rPr lang="en-US" smtClean="0"/>
              <a:t>8/9/19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79695-A026-EE4C-A4D4-DDF72520C32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273A8-792E-D644-8E42-0331557E8F54}" type="datetimeFigureOut">
              <a:rPr lang="en-US" smtClean="0"/>
              <a:t>8/9/19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79695-A026-EE4C-A4D4-DDF72520C32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273A8-792E-D644-8E42-0331557E8F54}" type="datetimeFigureOut">
              <a:rPr lang="en-US" smtClean="0"/>
              <a:t>8/9/19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79695-A026-EE4C-A4D4-DDF72520C3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273A8-792E-D644-8E42-0331557E8F54}" type="datetimeFigureOut">
              <a:rPr lang="en-US" smtClean="0"/>
              <a:t>8/9/19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79695-A026-EE4C-A4D4-DDF72520C3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273A8-792E-D644-8E42-0331557E8F54}" type="datetimeFigureOut">
              <a:rPr lang="en-US" smtClean="0"/>
              <a:t>8/9/19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79695-A026-EE4C-A4D4-DDF72520C3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273A8-792E-D644-8E42-0331557E8F54}" type="datetimeFigureOut">
              <a:rPr lang="en-US" smtClean="0"/>
              <a:t>8/9/19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79695-A026-EE4C-A4D4-DDF72520C32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863273A8-792E-D644-8E42-0331557E8F54}" type="datetimeFigureOut">
              <a:rPr lang="en-US" smtClean="0"/>
              <a:t>8/9/19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90E79695-A026-EE4C-A4D4-DDF72520C32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3604490"/>
          </a:xfrm>
        </p:spPr>
        <p:txBody>
          <a:bodyPr/>
          <a:lstStyle/>
          <a:p>
            <a:r>
              <a:rPr lang="en-US" dirty="0" smtClean="0"/>
              <a:t>Ancestry Revealed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722091"/>
            <a:ext cx="6400800" cy="1450109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A Way to Use Your Ancestry Subscription and </a:t>
            </a:r>
            <a:r>
              <a:rPr lang="en-US" b="1" dirty="0" err="1" smtClean="0">
                <a:solidFill>
                  <a:schemeClr val="accent1"/>
                </a:solidFill>
              </a:rPr>
              <a:t>FamilyTreeMaker</a:t>
            </a:r>
            <a:endParaRPr lang="en-US" b="1" dirty="0" smtClean="0">
              <a:solidFill>
                <a:schemeClr val="accent1"/>
              </a:solidFill>
            </a:endParaRPr>
          </a:p>
          <a:p>
            <a:r>
              <a:rPr lang="en-US" b="1" dirty="0" smtClean="0">
                <a:solidFill>
                  <a:schemeClr val="accent1"/>
                </a:solidFill>
              </a:rPr>
              <a:t>with a Client Account</a:t>
            </a:r>
            <a:endParaRPr lang="en-US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2119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9-08-07 at 9.30.5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1300"/>
            <a:ext cx="9144000" cy="5736137"/>
          </a:xfrm>
          <a:prstGeom prst="rect">
            <a:avLst/>
          </a:prstGeom>
        </p:spPr>
      </p:pic>
      <p:sp>
        <p:nvSpPr>
          <p:cNvPr id="3" name="Text Placeholder 3"/>
          <p:cNvSpPr txBox="1">
            <a:spLocks/>
          </p:cNvSpPr>
          <p:nvPr/>
        </p:nvSpPr>
        <p:spPr>
          <a:xfrm>
            <a:off x="850677" y="6070600"/>
            <a:ext cx="6977141" cy="67194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 smtClean="0">
                <a:solidFill>
                  <a:schemeClr val="tx1"/>
                </a:solidFill>
              </a:rPr>
              <a:t>Start with the client and his or her parents. </a:t>
            </a:r>
          </a:p>
        </p:txBody>
      </p:sp>
    </p:spTree>
    <p:extLst>
      <p:ext uri="{BB962C8B-B14F-4D97-AF65-F5344CB8AC3E}">
        <p14:creationId xmlns:p14="http://schemas.microsoft.com/office/powerpoint/2010/main" val="4250711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9-08-07 at 9.37.41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19" r="15783" b="14122"/>
          <a:stretch/>
        </p:blipFill>
        <p:spPr>
          <a:xfrm>
            <a:off x="658090" y="34025"/>
            <a:ext cx="7423727" cy="5530884"/>
          </a:xfrm>
          <a:prstGeom prst="rect">
            <a:avLst/>
          </a:prstGeom>
        </p:spPr>
      </p:pic>
      <p:sp>
        <p:nvSpPr>
          <p:cNvPr id="3" name="Text Placeholder 3"/>
          <p:cNvSpPr txBox="1">
            <a:spLocks/>
          </p:cNvSpPr>
          <p:nvPr/>
        </p:nvSpPr>
        <p:spPr>
          <a:xfrm>
            <a:off x="1104676" y="5610528"/>
            <a:ext cx="6977141" cy="100501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>
                <a:solidFill>
                  <a:schemeClr val="tx1"/>
                </a:solidFill>
              </a:rPr>
              <a:t>This is enough for now.</a:t>
            </a:r>
          </a:p>
          <a:p>
            <a:pPr marL="0" indent="0">
              <a:buNone/>
            </a:pPr>
            <a:endParaRPr lang="en-US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4423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 txBox="1">
            <a:spLocks/>
          </p:cNvSpPr>
          <p:nvPr/>
        </p:nvSpPr>
        <p:spPr>
          <a:xfrm>
            <a:off x="400403" y="5108018"/>
            <a:ext cx="6977141" cy="144979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>
                <a:solidFill>
                  <a:schemeClr val="tx1"/>
                </a:solidFill>
              </a:rPr>
              <a:t>The “Adams Family Tree” is now available.</a:t>
            </a:r>
          </a:p>
          <a:p>
            <a:pPr marL="0" indent="0">
              <a:buNone/>
            </a:pPr>
            <a:endParaRPr lang="en-US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chemeClr val="tx1"/>
                </a:solidFill>
              </a:rPr>
              <a:t>Select “Create &amp; Manage Trees”</a:t>
            </a:r>
          </a:p>
        </p:txBody>
      </p:sp>
      <p:pic>
        <p:nvPicPr>
          <p:cNvPr id="4" name="Picture 3" descr="Screen Shot 2019-08-07 at 9.40.3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64" y="145473"/>
            <a:ext cx="6832600" cy="466090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1778000" y="1181100"/>
            <a:ext cx="2463800" cy="787400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4684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 txBox="1">
            <a:spLocks/>
          </p:cNvSpPr>
          <p:nvPr/>
        </p:nvSpPr>
        <p:spPr>
          <a:xfrm>
            <a:off x="400403" y="4242109"/>
            <a:ext cx="6977141" cy="144979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chemeClr val="tx1"/>
                </a:solidFill>
              </a:rPr>
              <a:t>Select “Manage Tree”</a:t>
            </a:r>
          </a:p>
        </p:txBody>
      </p:sp>
      <p:pic>
        <p:nvPicPr>
          <p:cNvPr id="2" name="Picture 1" descr="Screen Shot 2019-08-07 at 9.44.4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273" y="341114"/>
            <a:ext cx="8855364" cy="2979846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7023099" y="647700"/>
            <a:ext cx="1511301" cy="685800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9907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 txBox="1">
            <a:spLocks/>
          </p:cNvSpPr>
          <p:nvPr/>
        </p:nvSpPr>
        <p:spPr>
          <a:xfrm>
            <a:off x="400403" y="4242109"/>
            <a:ext cx="6977141" cy="144979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chemeClr val="tx1"/>
                </a:solidFill>
              </a:rPr>
              <a:t>Select “Sharing”</a:t>
            </a:r>
          </a:p>
        </p:txBody>
      </p:sp>
      <p:sp>
        <p:nvSpPr>
          <p:cNvPr id="6" name="Left Arrow 5"/>
          <p:cNvSpPr/>
          <p:nvPr/>
        </p:nvSpPr>
        <p:spPr>
          <a:xfrm>
            <a:off x="8165592" y="715957"/>
            <a:ext cx="978408" cy="484632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Screen Shot 2019-08-07 at 9.46.1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482"/>
            <a:ext cx="9144000" cy="2819400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4672883" y="838199"/>
            <a:ext cx="1410417" cy="665157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7124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 txBox="1">
            <a:spLocks/>
          </p:cNvSpPr>
          <p:nvPr/>
        </p:nvSpPr>
        <p:spPr>
          <a:xfrm>
            <a:off x="400403" y="5020445"/>
            <a:ext cx="6977141" cy="144979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>
                <a:solidFill>
                  <a:schemeClr val="tx1"/>
                </a:solidFill>
              </a:rPr>
              <a:t>Select “Invite People”</a:t>
            </a:r>
          </a:p>
        </p:txBody>
      </p:sp>
      <p:pic>
        <p:nvPicPr>
          <p:cNvPr id="2" name="Picture 1" descr="Screen Shot 2019-08-07 at 9.48.3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909"/>
            <a:ext cx="9144000" cy="4560455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1257300" y="2794000"/>
            <a:ext cx="1714501" cy="787400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8884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 txBox="1">
            <a:spLocks/>
          </p:cNvSpPr>
          <p:nvPr/>
        </p:nvSpPr>
        <p:spPr>
          <a:xfrm>
            <a:off x="400403" y="5020445"/>
            <a:ext cx="6977141" cy="144979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>
                <a:solidFill>
                  <a:schemeClr val="tx1"/>
                </a:solidFill>
              </a:rPr>
              <a:t>Select “Username”</a:t>
            </a:r>
          </a:p>
          <a:p>
            <a:pPr marL="0" indent="0">
              <a:buNone/>
            </a:pPr>
            <a:endParaRPr lang="en-US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chemeClr val="tx1"/>
                </a:solidFill>
              </a:rPr>
              <a:t>I assume you know your own username</a:t>
            </a:r>
          </a:p>
        </p:txBody>
      </p:sp>
      <p:pic>
        <p:nvPicPr>
          <p:cNvPr id="4" name="Picture 3" descr="Screen Shot 2019-08-07 at 9.50.3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3572"/>
            <a:ext cx="9144000" cy="3816377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0" y="2371159"/>
            <a:ext cx="3022600" cy="787400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8251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 txBox="1">
            <a:spLocks/>
          </p:cNvSpPr>
          <p:nvPr/>
        </p:nvSpPr>
        <p:spPr>
          <a:xfrm>
            <a:off x="400403" y="5256342"/>
            <a:ext cx="8212506" cy="139383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>
                <a:solidFill>
                  <a:schemeClr val="tx1"/>
                </a:solidFill>
              </a:rPr>
              <a:t>Enter your username and give your role as “Editor”</a:t>
            </a:r>
          </a:p>
          <a:p>
            <a:pPr marL="0" indent="0">
              <a:buNone/>
            </a:pPr>
            <a:endParaRPr lang="en-US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chemeClr val="tx1"/>
                </a:solidFill>
              </a:rPr>
              <a:t>“Send Invites”</a:t>
            </a:r>
          </a:p>
        </p:txBody>
      </p:sp>
      <p:pic>
        <p:nvPicPr>
          <p:cNvPr id="2" name="Picture 1" descr="Screen Shot 2019-08-07 at 9.52.5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274644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2679700" y="3441700"/>
            <a:ext cx="1714501" cy="876300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076700" y="2400300"/>
            <a:ext cx="1714501" cy="787400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9637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9-08-07 at 9.58.2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8563"/>
            <a:ext cx="9144000" cy="4912434"/>
          </a:xfrm>
          <a:prstGeom prst="rect">
            <a:avLst/>
          </a:prstGeom>
        </p:spPr>
      </p:pic>
      <p:sp>
        <p:nvSpPr>
          <p:cNvPr id="3" name="Text Placeholder 3"/>
          <p:cNvSpPr txBox="1">
            <a:spLocks/>
          </p:cNvSpPr>
          <p:nvPr/>
        </p:nvSpPr>
        <p:spPr>
          <a:xfrm>
            <a:off x="400403" y="5095703"/>
            <a:ext cx="8212506" cy="161220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 smtClean="0">
                <a:solidFill>
                  <a:schemeClr val="tx1"/>
                </a:solidFill>
              </a:rPr>
              <a:t>Logout of “John Adams” and Login to your own account. You can also just open another window and log in.</a:t>
            </a:r>
          </a:p>
          <a:p>
            <a:pPr marL="0" indent="0">
              <a:buNone/>
            </a:pPr>
            <a:endParaRPr lang="en-US" sz="12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000" b="1" dirty="0" smtClean="0">
                <a:solidFill>
                  <a:schemeClr val="tx1"/>
                </a:solidFill>
              </a:rPr>
              <a:t>The new family tree may not show up on your list of trees until the next day</a:t>
            </a:r>
          </a:p>
          <a:p>
            <a:pPr marL="0" indent="0">
              <a:buNone/>
            </a:pPr>
            <a:endParaRPr lang="en-US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b="1" dirty="0" smtClean="0">
              <a:solidFill>
                <a:schemeClr val="tx1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7755658" y="0"/>
            <a:ext cx="1714501" cy="787400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-177800" y="168563"/>
            <a:ext cx="1714501" cy="787400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1376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 txBox="1">
            <a:spLocks/>
          </p:cNvSpPr>
          <p:nvPr/>
        </p:nvSpPr>
        <p:spPr>
          <a:xfrm>
            <a:off x="284948" y="4399638"/>
            <a:ext cx="8212506" cy="223899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>
                <a:solidFill>
                  <a:schemeClr val="tx1"/>
                </a:solidFill>
              </a:rPr>
              <a:t>The new family tree may not show up on your list of trees until the next day.</a:t>
            </a:r>
          </a:p>
          <a:p>
            <a:pPr marL="0" indent="0">
              <a:buNone/>
            </a:pPr>
            <a:endParaRPr lang="en-US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chemeClr val="tx1"/>
                </a:solidFill>
              </a:rPr>
              <a:t>But you should receive an email pretty quickly inviting you to the newly created tree.</a:t>
            </a:r>
          </a:p>
          <a:p>
            <a:pPr marL="0" indent="0">
              <a:buNone/>
            </a:pPr>
            <a:endParaRPr lang="en-US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b="1" dirty="0" smtClean="0">
              <a:solidFill>
                <a:schemeClr val="tx1"/>
              </a:solidFill>
            </a:endParaRPr>
          </a:p>
        </p:txBody>
      </p:sp>
      <p:pic>
        <p:nvPicPr>
          <p:cNvPr id="4" name="Picture 3" descr="Screen Shot 2019-08-07 at 10.04.2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372391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96849" y="469900"/>
            <a:ext cx="1714501" cy="533400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3556000" y="927100"/>
            <a:ext cx="2032000" cy="787400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9500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3460" y="5461000"/>
            <a:ext cx="8055358" cy="882650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chemeClr val="tx1"/>
                </a:solidFill>
              </a:rPr>
              <a:t>If, like me, Ancestry automatically opens to your home page, sign out of your own account.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15" name="Picture 14" descr="Screen Shot 2019-08-07 at 8.54.1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324273" cy="5331276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6768892" y="1295398"/>
            <a:ext cx="1239982" cy="389467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0211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 txBox="1">
            <a:spLocks/>
          </p:cNvSpPr>
          <p:nvPr/>
        </p:nvSpPr>
        <p:spPr>
          <a:xfrm>
            <a:off x="284948" y="4399638"/>
            <a:ext cx="8212506" cy="223899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>
                <a:solidFill>
                  <a:schemeClr val="tx1"/>
                </a:solidFill>
              </a:rPr>
              <a:t>The new family tree may not show up on your list of trees until the next day.</a:t>
            </a:r>
          </a:p>
          <a:p>
            <a:pPr marL="0" indent="0">
              <a:buNone/>
            </a:pPr>
            <a:endParaRPr lang="en-US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chemeClr val="tx1"/>
                </a:solidFill>
              </a:rPr>
              <a:t>But you should receive an email pretty quickly inviting you to the newly created tree.</a:t>
            </a:r>
          </a:p>
          <a:p>
            <a:pPr marL="0" indent="0">
              <a:buNone/>
            </a:pPr>
            <a:endParaRPr lang="en-US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b="1" dirty="0" smtClean="0">
              <a:solidFill>
                <a:schemeClr val="tx1"/>
              </a:solidFill>
            </a:endParaRPr>
          </a:p>
        </p:txBody>
      </p:sp>
      <p:sp>
        <p:nvSpPr>
          <p:cNvPr id="5" name="Left Arrow 4"/>
          <p:cNvSpPr/>
          <p:nvPr/>
        </p:nvSpPr>
        <p:spPr>
          <a:xfrm>
            <a:off x="1674091" y="525318"/>
            <a:ext cx="978408" cy="381000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Screen Shot 2019-08-07 at 10.06.4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911350" y="266700"/>
            <a:ext cx="1714501" cy="787400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0567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</a:t>
            </a:r>
            <a:r>
              <a:rPr lang="en-US" dirty="0" err="1" smtClean="0"/>
              <a:t>FamilyTreeMaker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01091"/>
            <a:ext cx="8229600" cy="4325072"/>
          </a:xfrm>
        </p:spPr>
        <p:txBody>
          <a:bodyPr/>
          <a:lstStyle/>
          <a:p>
            <a:r>
              <a:rPr lang="en-US" dirty="0" smtClean="0"/>
              <a:t>By using the client’s username and password, you can bring the </a:t>
            </a:r>
            <a:r>
              <a:rPr lang="en-US" dirty="0" err="1" smtClean="0"/>
              <a:t>Ancestry,com</a:t>
            </a:r>
            <a:r>
              <a:rPr lang="en-US" dirty="0" smtClean="0"/>
              <a:t> tree you’ve just created for them into your </a:t>
            </a:r>
            <a:r>
              <a:rPr lang="en-US" dirty="0" err="1" smtClean="0"/>
              <a:t>FamilyTreeMaker</a:t>
            </a:r>
            <a:r>
              <a:rPr lang="en-US" dirty="0" smtClean="0"/>
              <a:t> software.</a:t>
            </a:r>
          </a:p>
          <a:p>
            <a:r>
              <a:rPr lang="en-US" dirty="0" smtClean="0"/>
              <a:t>You will be able to use FTM’s publishing and other features.</a:t>
            </a:r>
          </a:p>
          <a:p>
            <a:r>
              <a:rPr lang="en-US" dirty="0" smtClean="0"/>
              <a:t>You will be able to sync any changes you make in FTM back to the </a:t>
            </a:r>
            <a:r>
              <a:rPr lang="en-US" dirty="0" err="1" smtClean="0"/>
              <a:t>Ancestry.com</a:t>
            </a:r>
            <a:r>
              <a:rPr lang="en-US" dirty="0" smtClean="0"/>
              <a:t> tree.</a:t>
            </a:r>
          </a:p>
          <a:p>
            <a:r>
              <a:rPr lang="en-US" dirty="0" smtClean="0"/>
              <a:t>And the client remains the owner of the </a:t>
            </a:r>
            <a:r>
              <a:rPr lang="en-US" dirty="0" err="1" smtClean="0"/>
              <a:t>Ancestry.com</a:t>
            </a:r>
            <a:r>
              <a:rPr lang="en-US" dirty="0" smtClean="0"/>
              <a:t> tree afterwards.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73996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7819" y="5449455"/>
            <a:ext cx="7620000" cy="1293090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chemeClr val="tx1"/>
                </a:solidFill>
              </a:rPr>
              <a:t>You need to “Log out” as yourself and log in as the client.</a:t>
            </a:r>
          </a:p>
          <a:p>
            <a:pPr algn="l"/>
            <a:endParaRPr lang="en-US" b="1" dirty="0">
              <a:solidFill>
                <a:schemeClr val="tx1"/>
              </a:solidFill>
            </a:endParaRPr>
          </a:p>
          <a:p>
            <a:pPr algn="l"/>
            <a:r>
              <a:rPr lang="en-US" b="1" dirty="0" smtClean="0">
                <a:solidFill>
                  <a:schemeClr val="tx1"/>
                </a:solidFill>
              </a:rPr>
              <a:t>You did write down their </a:t>
            </a:r>
            <a:r>
              <a:rPr lang="en-US" b="1" dirty="0" smtClean="0">
                <a:solidFill>
                  <a:schemeClr val="tx1"/>
                </a:solidFill>
              </a:rPr>
              <a:t>username </a:t>
            </a:r>
            <a:r>
              <a:rPr lang="en-US" b="1" dirty="0" smtClean="0">
                <a:solidFill>
                  <a:schemeClr val="tx1"/>
                </a:solidFill>
              </a:rPr>
              <a:t>and password, right?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7" name="Picture 6" descr="Screen Shot 2019-08-07 at 10.20.2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358198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7366001" y="914400"/>
            <a:ext cx="1422400" cy="389467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6482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7819" y="5449455"/>
            <a:ext cx="7620000" cy="1293090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chemeClr val="tx1"/>
                </a:solidFill>
              </a:rPr>
              <a:t>You need to “Log out” as yourself and log in as the client.</a:t>
            </a:r>
          </a:p>
          <a:p>
            <a:pPr algn="l"/>
            <a:endParaRPr lang="en-US" b="1" dirty="0">
              <a:solidFill>
                <a:schemeClr val="tx1"/>
              </a:solidFill>
            </a:endParaRPr>
          </a:p>
          <a:p>
            <a:pPr algn="l"/>
            <a:r>
              <a:rPr lang="en-US" b="1" dirty="0" smtClean="0">
                <a:solidFill>
                  <a:schemeClr val="tx1"/>
                </a:solidFill>
              </a:rPr>
              <a:t>You did write down their </a:t>
            </a:r>
            <a:r>
              <a:rPr lang="en-US" b="1" dirty="0" smtClean="0">
                <a:solidFill>
                  <a:schemeClr val="tx1"/>
                </a:solidFill>
              </a:rPr>
              <a:t>username </a:t>
            </a:r>
            <a:r>
              <a:rPr lang="en-US" b="1" dirty="0" smtClean="0">
                <a:solidFill>
                  <a:schemeClr val="tx1"/>
                </a:solidFill>
              </a:rPr>
              <a:t>and password, right?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9" name="Up Arrow 8"/>
          <p:cNvSpPr/>
          <p:nvPr/>
        </p:nvSpPr>
        <p:spPr>
          <a:xfrm>
            <a:off x="7747000" y="1223818"/>
            <a:ext cx="484632" cy="978408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Screen Shot 2019-08-07 at 10.23.5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242"/>
            <a:ext cx="9144000" cy="5350213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5092700" y="3136900"/>
            <a:ext cx="1714501" cy="787400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7718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364" y="5230091"/>
            <a:ext cx="7620000" cy="1293090"/>
          </a:xfrm>
        </p:spPr>
        <p:txBody>
          <a:bodyPr/>
          <a:lstStyle/>
          <a:p>
            <a:pPr algn="l"/>
            <a:r>
              <a:rPr lang="en-US" sz="1800" b="1" dirty="0" smtClean="0">
                <a:solidFill>
                  <a:schemeClr val="tx1"/>
                </a:solidFill>
              </a:rPr>
              <a:t>Under “File” select “New”</a:t>
            </a:r>
          </a:p>
          <a:p>
            <a:pPr algn="l"/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5" name="Picture 4" descr="Screen Shot 2019-08-07 at 10.26.4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94671"/>
            <a:ext cx="8203417" cy="4869873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2946400" y="229893"/>
            <a:ext cx="1714501" cy="600225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0766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32905" y="366241"/>
            <a:ext cx="3221182" cy="3503439"/>
          </a:xfrm>
        </p:spPr>
        <p:txBody>
          <a:bodyPr/>
          <a:lstStyle/>
          <a:p>
            <a:pPr algn="l"/>
            <a:r>
              <a:rPr lang="en-US" sz="1800" b="1" dirty="0" smtClean="0">
                <a:solidFill>
                  <a:schemeClr val="tx1"/>
                </a:solidFill>
              </a:rPr>
              <a:t>Select “Download a Tree from Ancestry”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2" name="Picture 1" descr="Screen Shot 2019-08-07 at 10.30.1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583709" cy="685800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0" y="4419600"/>
            <a:ext cx="2705100" cy="787400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4962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364" y="5230091"/>
            <a:ext cx="7620000" cy="1293090"/>
          </a:xfrm>
        </p:spPr>
        <p:txBody>
          <a:bodyPr/>
          <a:lstStyle/>
          <a:p>
            <a:pPr algn="l"/>
            <a:r>
              <a:rPr lang="en-US" sz="1800" b="1" dirty="0" smtClean="0">
                <a:solidFill>
                  <a:schemeClr val="tx1"/>
                </a:solidFill>
              </a:rPr>
              <a:t>You should see only the tree you created for the client.</a:t>
            </a:r>
          </a:p>
          <a:p>
            <a:pPr algn="l"/>
            <a:endParaRPr lang="en-US" sz="1800" b="1" dirty="0">
              <a:solidFill>
                <a:schemeClr val="tx1"/>
              </a:solidFill>
            </a:endParaRPr>
          </a:p>
          <a:p>
            <a:pPr algn="l"/>
            <a:r>
              <a:rPr lang="en-US" sz="1800" b="1" dirty="0" smtClean="0">
                <a:solidFill>
                  <a:schemeClr val="tx1"/>
                </a:solidFill>
              </a:rPr>
              <a:t>Select “Download”</a:t>
            </a:r>
          </a:p>
          <a:p>
            <a:pPr algn="l"/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2" name="Picture 1" descr="Screen Shot 2019-08-07 at 10.32.2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209242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7962900" y="4724400"/>
            <a:ext cx="1221648" cy="698500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371600" y="1778000"/>
            <a:ext cx="2501900" cy="787400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8926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9-08-07 at 10.35.1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34084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2717801" y="990600"/>
            <a:ext cx="1308100" cy="635000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4169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5900"/>
            <a:ext cx="8229600" cy="990600"/>
          </a:xfrm>
        </p:spPr>
        <p:txBody>
          <a:bodyPr/>
          <a:lstStyle/>
          <a:p>
            <a:r>
              <a:rPr lang="en-US" sz="4400" dirty="0" smtClean="0"/>
              <a:t>What You Can and Can’t Do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tx2"/>
                </a:solidFill>
              </a:rPr>
              <a:t>You CAN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Research using any accesses you have on Ancestry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Directly save any Ancestry hints to the client’s tree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Sync the Ancestry tree and the FTM trees (as long as the “weather” is green).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Use FTM publishing features to create reports and charts.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Create a GEDCOM.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Backup the FTM tree and any charts using the “one-page </a:t>
            </a:r>
            <a:r>
              <a:rPr lang="en-US" dirty="0" err="1" smtClean="0">
                <a:solidFill>
                  <a:schemeClr val="tx2"/>
                </a:solidFill>
              </a:rPr>
              <a:t>pdf</a:t>
            </a:r>
            <a:r>
              <a:rPr lang="en-US" dirty="0" smtClean="0">
                <a:solidFill>
                  <a:schemeClr val="tx2"/>
                </a:solidFill>
              </a:rPr>
              <a:t>” function to a flash drive.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6073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5900"/>
            <a:ext cx="8229600" cy="990600"/>
          </a:xfrm>
        </p:spPr>
        <p:txBody>
          <a:bodyPr/>
          <a:lstStyle/>
          <a:p>
            <a:r>
              <a:rPr lang="en-US" sz="4400" dirty="0" smtClean="0"/>
              <a:t>What You Can and Can’t Do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tx2"/>
                </a:solidFill>
              </a:rPr>
              <a:t>You CAN’T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Directly save what you find in Find-a-Grave, </a:t>
            </a:r>
            <a:r>
              <a:rPr lang="en-US" dirty="0" err="1" smtClean="0">
                <a:solidFill>
                  <a:schemeClr val="tx2"/>
                </a:solidFill>
              </a:rPr>
              <a:t>Newspapers.com</a:t>
            </a:r>
            <a:r>
              <a:rPr lang="en-US" dirty="0" smtClean="0">
                <a:solidFill>
                  <a:schemeClr val="tx2"/>
                </a:solidFill>
              </a:rPr>
              <a:t>, or Family Search to the client’s Ancestry tree. Because you are in your account, you can only save to your trees, not those you edit.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You will have to create a folder on your desktop for the client’s tree and save research results to your computer. Then you can put those documents into Ancestry or FTM.</a:t>
            </a:r>
          </a:p>
        </p:txBody>
      </p:sp>
    </p:spTree>
    <p:extLst>
      <p:ext uri="{BB962C8B-B14F-4D97-AF65-F5344CB8AC3E}">
        <p14:creationId xmlns:p14="http://schemas.microsoft.com/office/powerpoint/2010/main" val="18807428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3460" y="5461000"/>
            <a:ext cx="8055358" cy="882650"/>
          </a:xfrm>
        </p:spPr>
        <p:txBody>
          <a:bodyPr>
            <a:normAutofit lnSpcReduction="10000"/>
          </a:bodyPr>
          <a:lstStyle/>
          <a:p>
            <a:pPr algn="l"/>
            <a:r>
              <a:rPr lang="en-US" b="1" dirty="0" smtClean="0">
                <a:solidFill>
                  <a:schemeClr val="tx1"/>
                </a:solidFill>
              </a:rPr>
              <a:t>Click on “Sign In”</a:t>
            </a:r>
          </a:p>
          <a:p>
            <a:pPr algn="l"/>
            <a:endParaRPr lang="en-US" b="1" dirty="0">
              <a:solidFill>
                <a:schemeClr val="tx1"/>
              </a:solidFill>
            </a:endParaRPr>
          </a:p>
          <a:p>
            <a:pPr algn="l"/>
            <a:r>
              <a:rPr lang="en-US" b="1" dirty="0" smtClean="0">
                <a:solidFill>
                  <a:schemeClr val="tx1"/>
                </a:solidFill>
              </a:rPr>
              <a:t>“Subscribe” will get you the screen to choose a paid subscription.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14" name="Picture 13" descr="Screen Shot 2019-08-07 at 9.02.0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26999"/>
            <a:ext cx="8194893" cy="4722092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7226301" y="94148"/>
            <a:ext cx="1422400" cy="389467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8152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3460" y="5461000"/>
            <a:ext cx="8055358" cy="882650"/>
          </a:xfrm>
        </p:spPr>
        <p:txBody>
          <a:bodyPr>
            <a:normAutofit lnSpcReduction="10000"/>
          </a:bodyPr>
          <a:lstStyle/>
          <a:p>
            <a:pPr algn="l"/>
            <a:r>
              <a:rPr lang="en-US" b="1" dirty="0" smtClean="0">
                <a:solidFill>
                  <a:schemeClr val="tx1"/>
                </a:solidFill>
              </a:rPr>
              <a:t>You want the “Sign Up Today for Free”</a:t>
            </a:r>
          </a:p>
          <a:p>
            <a:pPr algn="l"/>
            <a:endParaRPr lang="en-US" b="1" dirty="0">
              <a:solidFill>
                <a:schemeClr val="tx1"/>
              </a:solidFill>
            </a:endParaRPr>
          </a:p>
          <a:p>
            <a:pPr algn="l"/>
            <a:r>
              <a:rPr lang="en-US" b="1" dirty="0" smtClean="0">
                <a:solidFill>
                  <a:schemeClr val="tx1"/>
                </a:solidFill>
              </a:rPr>
              <a:t>Clicking in the white space will usually clear away the list of your accounts.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3" name="Left Arrow 12"/>
          <p:cNvSpPr/>
          <p:nvPr/>
        </p:nvSpPr>
        <p:spPr>
          <a:xfrm>
            <a:off x="5137726" y="3290454"/>
            <a:ext cx="715817" cy="369316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Placeholder 2" descr="Screen Shot 2019-08-07 at 9.10.28 AM.pn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8" r="2378"/>
          <a:stretch>
            <a:fillRect/>
          </a:stretch>
        </p:blipFill>
        <p:spPr>
          <a:xfrm>
            <a:off x="295854" y="207819"/>
            <a:ext cx="6054724" cy="4541044"/>
          </a:xfrm>
        </p:spPr>
      </p:pic>
      <p:sp>
        <p:nvSpPr>
          <p:cNvPr id="8" name="Oval 7"/>
          <p:cNvSpPr/>
          <p:nvPr/>
        </p:nvSpPr>
        <p:spPr>
          <a:xfrm>
            <a:off x="4038601" y="3222475"/>
            <a:ext cx="1422400" cy="389467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6914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3460" y="5461000"/>
            <a:ext cx="8055358" cy="882650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chemeClr val="tx1"/>
                </a:solidFill>
              </a:rPr>
              <a:t>You want the “Sign up today for free.”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3" name="Left Arrow 12"/>
          <p:cNvSpPr/>
          <p:nvPr/>
        </p:nvSpPr>
        <p:spPr>
          <a:xfrm>
            <a:off x="5137726" y="3290454"/>
            <a:ext cx="715817" cy="369316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Left Arrow 4"/>
          <p:cNvSpPr/>
          <p:nvPr/>
        </p:nvSpPr>
        <p:spPr>
          <a:xfrm>
            <a:off x="5137726" y="3209775"/>
            <a:ext cx="978408" cy="484632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Placeholder 5" descr="Screen Shot 2019-08-07 at 9.12.27 AM.pn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6" b="2706"/>
          <a:stretch>
            <a:fillRect/>
          </a:stretch>
        </p:blipFill>
        <p:spPr>
          <a:xfrm>
            <a:off x="249671" y="196272"/>
            <a:ext cx="6054724" cy="4541044"/>
          </a:xfrm>
        </p:spPr>
      </p:pic>
      <p:sp>
        <p:nvSpPr>
          <p:cNvPr id="9" name="Oval 8"/>
          <p:cNvSpPr/>
          <p:nvPr/>
        </p:nvSpPr>
        <p:spPr>
          <a:xfrm>
            <a:off x="3848100" y="3290454"/>
            <a:ext cx="1790699" cy="621145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1314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56405" y="679690"/>
            <a:ext cx="3794276" cy="3557491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chemeClr val="tx1"/>
                </a:solidFill>
              </a:rPr>
              <a:t>Fill in the information for the client</a:t>
            </a:r>
          </a:p>
          <a:p>
            <a:pPr algn="l"/>
            <a:endParaRPr lang="en-US" b="1" dirty="0">
              <a:solidFill>
                <a:schemeClr val="tx1"/>
              </a:solidFill>
            </a:endParaRPr>
          </a:p>
          <a:p>
            <a:pPr algn="l"/>
            <a:r>
              <a:rPr lang="en-US" b="1" dirty="0" smtClean="0">
                <a:solidFill>
                  <a:schemeClr val="tx1"/>
                </a:solidFill>
              </a:rPr>
              <a:t>Email address will become the login</a:t>
            </a:r>
          </a:p>
          <a:p>
            <a:pPr algn="l"/>
            <a:endParaRPr lang="en-US" b="1" dirty="0">
              <a:solidFill>
                <a:schemeClr val="tx1"/>
              </a:solidFill>
            </a:endParaRPr>
          </a:p>
          <a:p>
            <a:pPr algn="l"/>
            <a:r>
              <a:rPr lang="en-US" b="1" dirty="0" smtClean="0">
                <a:solidFill>
                  <a:schemeClr val="tx1"/>
                </a:solidFill>
              </a:rPr>
              <a:t>Have the client choose a password.</a:t>
            </a:r>
          </a:p>
          <a:p>
            <a:pPr algn="l"/>
            <a:endParaRPr lang="en-US" b="1" dirty="0">
              <a:solidFill>
                <a:schemeClr val="tx1"/>
              </a:solidFill>
            </a:endParaRPr>
          </a:p>
          <a:p>
            <a:pPr algn="l"/>
            <a:r>
              <a:rPr lang="en-US" b="1" dirty="0" smtClean="0">
                <a:solidFill>
                  <a:schemeClr val="tx1"/>
                </a:solidFill>
              </a:rPr>
              <a:t>Write down the email address and password in your notes!</a:t>
            </a:r>
          </a:p>
          <a:p>
            <a:pPr algn="l"/>
            <a:endParaRPr lang="en-US" b="1" dirty="0">
              <a:solidFill>
                <a:schemeClr val="tx1"/>
              </a:solidFill>
            </a:endParaRPr>
          </a:p>
          <a:p>
            <a:pPr algn="l"/>
            <a:r>
              <a:rPr lang="en-US" b="1" dirty="0" smtClean="0">
                <a:solidFill>
                  <a:schemeClr val="tx1"/>
                </a:solidFill>
              </a:rPr>
              <a:t>Continue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3" name="Left Arrow 12"/>
          <p:cNvSpPr/>
          <p:nvPr/>
        </p:nvSpPr>
        <p:spPr>
          <a:xfrm>
            <a:off x="1800562" y="6349576"/>
            <a:ext cx="715817" cy="369316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Left Arrow 4"/>
          <p:cNvSpPr/>
          <p:nvPr/>
        </p:nvSpPr>
        <p:spPr>
          <a:xfrm>
            <a:off x="2158471" y="6234260"/>
            <a:ext cx="978408" cy="484632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Arrow 6"/>
          <p:cNvSpPr/>
          <p:nvPr/>
        </p:nvSpPr>
        <p:spPr>
          <a:xfrm>
            <a:off x="1579415" y="6234260"/>
            <a:ext cx="978408" cy="484632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Screen Shot 2019-08-07 at 9.14.4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839866" cy="6858000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0" y="6070600"/>
            <a:ext cx="1714501" cy="787400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2792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87314" y="679690"/>
            <a:ext cx="3794276" cy="3557491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chemeClr val="tx1"/>
                </a:solidFill>
              </a:rPr>
              <a:t>Fill in the information for the client</a:t>
            </a:r>
          </a:p>
          <a:p>
            <a:pPr algn="l"/>
            <a:endParaRPr lang="en-US" b="1" dirty="0">
              <a:solidFill>
                <a:schemeClr val="tx1"/>
              </a:solidFill>
            </a:endParaRPr>
          </a:p>
          <a:p>
            <a:pPr algn="l"/>
            <a:r>
              <a:rPr lang="en-US" b="1" dirty="0" smtClean="0">
                <a:solidFill>
                  <a:schemeClr val="tx1"/>
                </a:solidFill>
              </a:rPr>
              <a:t>Email address will become the login</a:t>
            </a:r>
          </a:p>
          <a:p>
            <a:pPr algn="l"/>
            <a:endParaRPr lang="en-US" b="1" dirty="0">
              <a:solidFill>
                <a:schemeClr val="tx1"/>
              </a:solidFill>
            </a:endParaRPr>
          </a:p>
          <a:p>
            <a:pPr algn="l"/>
            <a:r>
              <a:rPr lang="en-US" b="1" dirty="0" smtClean="0">
                <a:solidFill>
                  <a:schemeClr val="tx1"/>
                </a:solidFill>
              </a:rPr>
              <a:t>Have the client choose a password.</a:t>
            </a:r>
          </a:p>
          <a:p>
            <a:pPr algn="l"/>
            <a:endParaRPr lang="en-US" b="1" dirty="0">
              <a:solidFill>
                <a:schemeClr val="tx1"/>
              </a:solidFill>
            </a:endParaRPr>
          </a:p>
          <a:p>
            <a:pPr algn="l"/>
            <a:r>
              <a:rPr lang="en-US" b="1" dirty="0" smtClean="0">
                <a:solidFill>
                  <a:schemeClr val="tx1"/>
                </a:solidFill>
              </a:rPr>
              <a:t>Write down the email address and password in your notes!</a:t>
            </a:r>
          </a:p>
          <a:p>
            <a:pPr algn="l"/>
            <a:endParaRPr lang="en-US" b="1" dirty="0">
              <a:solidFill>
                <a:schemeClr val="tx1"/>
              </a:solidFill>
            </a:endParaRPr>
          </a:p>
          <a:p>
            <a:pPr algn="l"/>
            <a:r>
              <a:rPr lang="en-US" b="1" dirty="0" smtClean="0">
                <a:solidFill>
                  <a:schemeClr val="tx1"/>
                </a:solidFill>
              </a:rPr>
              <a:t>Continue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3" name="Left Arrow 12"/>
          <p:cNvSpPr/>
          <p:nvPr/>
        </p:nvSpPr>
        <p:spPr>
          <a:xfrm>
            <a:off x="2058772" y="5876212"/>
            <a:ext cx="715817" cy="369316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Screen Shot 2019-08-07 at 9.21.0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81" y="0"/>
            <a:ext cx="3925724" cy="6858000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0" y="5633896"/>
            <a:ext cx="1714501" cy="787400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0627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9-08-07 at 9.24.0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2827"/>
            <a:ext cx="9144000" cy="5496497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7429499" y="0"/>
            <a:ext cx="1714501" cy="787400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9004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677" y="5102528"/>
            <a:ext cx="6977141" cy="1640017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chemeClr val="tx1"/>
                </a:solidFill>
              </a:rPr>
              <a:t>Select “Trees” and “Start a New Tree”</a:t>
            </a:r>
          </a:p>
          <a:p>
            <a:pPr algn="l"/>
            <a:endParaRPr lang="en-US" b="1" dirty="0">
              <a:solidFill>
                <a:schemeClr val="tx1"/>
              </a:solidFill>
            </a:endParaRPr>
          </a:p>
          <a:p>
            <a:pPr algn="l"/>
            <a:r>
              <a:rPr lang="en-US" b="1" dirty="0" smtClean="0">
                <a:solidFill>
                  <a:schemeClr val="tx1"/>
                </a:solidFill>
              </a:rPr>
              <a:t>DO NOT SELECT “Start a Free Trial”.  It’s an invitation to get a subscription.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3" name="Left Arrow 12"/>
          <p:cNvSpPr/>
          <p:nvPr/>
        </p:nvSpPr>
        <p:spPr>
          <a:xfrm>
            <a:off x="2670681" y="865485"/>
            <a:ext cx="715817" cy="369316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Screen Shot 2019-08-07 at 9.26.0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0" y="0"/>
            <a:ext cx="6360391" cy="4921627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1054100" y="254000"/>
            <a:ext cx="1714501" cy="787400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95946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Executive.thmx</Template>
  <TotalTime>291</TotalTime>
  <Words>686</Words>
  <Application>Microsoft Macintosh PowerPoint</Application>
  <PresentationFormat>On-screen Show (4:3)</PresentationFormat>
  <Paragraphs>85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Executive</vt:lpstr>
      <vt:lpstr>Ancestry Revealed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Using FamilyTreeMaker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You Can and Can’t Do</vt:lpstr>
      <vt:lpstr>What You Can and Can’t Do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Terry Breese</dc:creator>
  <cp:lastModifiedBy>Terry Breese</cp:lastModifiedBy>
  <cp:revision>18</cp:revision>
  <dcterms:created xsi:type="dcterms:W3CDTF">2019-08-07T12:49:06Z</dcterms:created>
  <dcterms:modified xsi:type="dcterms:W3CDTF">2019-08-09T15:33:31Z</dcterms:modified>
</cp:coreProperties>
</file>